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9" r:id="rId6"/>
    <p:sldId id="260" r:id="rId7"/>
    <p:sldId id="267" r:id="rId8"/>
    <p:sldId id="271" r:id="rId9"/>
    <p:sldId id="272" r:id="rId10"/>
    <p:sldId id="273" r:id="rId11"/>
    <p:sldId id="270" r:id="rId12"/>
    <p:sldId id="275" r:id="rId13"/>
    <p:sldId id="276" r:id="rId14"/>
    <p:sldId id="277" r:id="rId15"/>
    <p:sldId id="283" r:id="rId16"/>
    <p:sldId id="280" r:id="rId17"/>
    <p:sldId id="282" r:id="rId18"/>
    <p:sldId id="281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9CF74-E33C-40D6-8727-A27FCD822A8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E6A49A-FF64-45DD-A511-F0F58CB16F2B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</a:rPr>
            <a:t>ЦЕЛЕВОЙ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BA093E32-9FE7-4620-8195-C71AD2BBDF16}" type="parTrans" cxnId="{F62EBDFD-7BD7-4007-B354-3C30DC019C05}">
      <dgm:prSet/>
      <dgm:spPr/>
      <dgm:t>
        <a:bodyPr/>
        <a:lstStyle/>
        <a:p>
          <a:endParaRPr lang="ru-RU"/>
        </a:p>
      </dgm:t>
    </dgm:pt>
    <dgm:pt modelId="{D3903A2C-17E4-466A-9297-2DD725EA051B}" type="sibTrans" cxnId="{F62EBDFD-7BD7-4007-B354-3C30DC019C05}">
      <dgm:prSet/>
      <dgm:spPr/>
      <dgm:t>
        <a:bodyPr/>
        <a:lstStyle/>
        <a:p>
          <a:endParaRPr lang="ru-RU"/>
        </a:p>
      </dgm:t>
    </dgm:pt>
    <dgm:pt modelId="{63C217E1-1568-4726-B23C-7BCF60848A53}">
      <dgm:prSet phldrT="[Текст]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</a:rPr>
            <a:t>СОДЕРЖАТЕЛЬНЫЙ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FA362FEA-8A97-4825-8928-2F81AC58041A}" type="parTrans" cxnId="{0A26B15B-FDE6-411C-9DBD-9AE4EF6E6009}">
      <dgm:prSet/>
      <dgm:spPr/>
      <dgm:t>
        <a:bodyPr/>
        <a:lstStyle/>
        <a:p>
          <a:endParaRPr lang="ru-RU"/>
        </a:p>
      </dgm:t>
    </dgm:pt>
    <dgm:pt modelId="{6144B4BA-433D-43D7-B4C1-A9CEC1715A4D}" type="sibTrans" cxnId="{0A26B15B-FDE6-411C-9DBD-9AE4EF6E6009}">
      <dgm:prSet/>
      <dgm:spPr/>
      <dgm:t>
        <a:bodyPr/>
        <a:lstStyle/>
        <a:p>
          <a:endParaRPr lang="ru-RU"/>
        </a:p>
      </dgm:t>
    </dgm:pt>
    <dgm:pt modelId="{70604CDE-2E3A-4E56-82BF-D5EECB024C9F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</a:rPr>
            <a:t>ОРГАНИЗАЦИОННЫЙ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B150D395-AAFA-46F6-9611-B931465932EE}" type="parTrans" cxnId="{BA03CDCC-3518-42AD-9282-D9B1EAEE76F5}">
      <dgm:prSet/>
      <dgm:spPr/>
      <dgm:t>
        <a:bodyPr/>
        <a:lstStyle/>
        <a:p>
          <a:endParaRPr lang="ru-RU"/>
        </a:p>
      </dgm:t>
    </dgm:pt>
    <dgm:pt modelId="{3EA8C768-F672-4CC5-8615-3D2E0E6443C4}" type="sibTrans" cxnId="{BA03CDCC-3518-42AD-9282-D9B1EAEE76F5}">
      <dgm:prSet/>
      <dgm:spPr/>
      <dgm:t>
        <a:bodyPr/>
        <a:lstStyle/>
        <a:p>
          <a:endParaRPr lang="ru-RU"/>
        </a:p>
      </dgm:t>
    </dgm:pt>
    <dgm:pt modelId="{1917272B-EBA0-4FF4-9C02-02FABCD57521}" type="pres">
      <dgm:prSet presAssocID="{D519CF74-E33C-40D6-8727-A27FCD822A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B8FF66-39F7-4DB8-B555-A54B754E0F6E}" type="pres">
      <dgm:prSet presAssocID="{F6E6A49A-FF64-45DD-A511-F0F58CB16F2B}" presName="comp" presStyleCnt="0"/>
      <dgm:spPr/>
    </dgm:pt>
    <dgm:pt modelId="{FB46AD8E-AC9E-4376-B47F-601FCF0E923E}" type="pres">
      <dgm:prSet presAssocID="{F6E6A49A-FF64-45DD-A511-F0F58CB16F2B}" presName="box" presStyleLbl="node1" presStyleIdx="0" presStyleCnt="3"/>
      <dgm:spPr/>
      <dgm:t>
        <a:bodyPr/>
        <a:lstStyle/>
        <a:p>
          <a:endParaRPr lang="ru-RU"/>
        </a:p>
      </dgm:t>
    </dgm:pt>
    <dgm:pt modelId="{8AF16CF5-7AF0-4CEB-976C-89B8462E6891}" type="pres">
      <dgm:prSet presAssocID="{F6E6A49A-FF64-45DD-A511-F0F58CB16F2B}" presName="img" presStyleLbl="fgImgPlace1" presStyleIdx="0" presStyleCnt="3" custScaleX="42711" custScaleY="49999" custLinFactNeighborX="0" custLinFactNeighborY="-62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71E806-D1E4-4009-96CF-A7977FA2B127}" type="pres">
      <dgm:prSet presAssocID="{F6E6A49A-FF64-45DD-A511-F0F58CB16F2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7CAAF-55F5-4C49-B258-B922B506E3AD}" type="pres">
      <dgm:prSet presAssocID="{D3903A2C-17E4-466A-9297-2DD725EA051B}" presName="spacer" presStyleCnt="0"/>
      <dgm:spPr/>
    </dgm:pt>
    <dgm:pt modelId="{DAF494B2-269D-4E15-A9BC-2EBCC5D70172}" type="pres">
      <dgm:prSet presAssocID="{63C217E1-1568-4726-B23C-7BCF60848A53}" presName="comp" presStyleCnt="0"/>
      <dgm:spPr/>
    </dgm:pt>
    <dgm:pt modelId="{1568A548-35D8-4391-8B8A-95C554AC2835}" type="pres">
      <dgm:prSet presAssocID="{63C217E1-1568-4726-B23C-7BCF60848A53}" presName="box" presStyleLbl="node1" presStyleIdx="1" presStyleCnt="3"/>
      <dgm:spPr/>
      <dgm:t>
        <a:bodyPr/>
        <a:lstStyle/>
        <a:p>
          <a:endParaRPr lang="ru-RU"/>
        </a:p>
      </dgm:t>
    </dgm:pt>
    <dgm:pt modelId="{68D4E2DC-6097-4565-9C80-42088AB485EC}" type="pres">
      <dgm:prSet presAssocID="{63C217E1-1568-4726-B23C-7BCF60848A53}" presName="img" presStyleLbl="fgImgPlace1" presStyleIdx="1" presStyleCnt="3" custScaleX="42711" custScaleY="562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FEF059-9914-4943-B76C-8D13EF2DBC58}" type="pres">
      <dgm:prSet presAssocID="{63C217E1-1568-4726-B23C-7BCF60848A5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4B2AD-4B6D-4741-884F-5CE78ADB6278}" type="pres">
      <dgm:prSet presAssocID="{6144B4BA-433D-43D7-B4C1-A9CEC1715A4D}" presName="spacer" presStyleCnt="0"/>
      <dgm:spPr/>
    </dgm:pt>
    <dgm:pt modelId="{BDB3DA0D-1A06-4FBF-AE4E-41367B4936C8}" type="pres">
      <dgm:prSet presAssocID="{70604CDE-2E3A-4E56-82BF-D5EECB024C9F}" presName="comp" presStyleCnt="0"/>
      <dgm:spPr/>
    </dgm:pt>
    <dgm:pt modelId="{0D64480A-9582-45FD-AA68-95DBD9F670E4}" type="pres">
      <dgm:prSet presAssocID="{70604CDE-2E3A-4E56-82BF-D5EECB024C9F}" presName="box" presStyleLbl="node1" presStyleIdx="2" presStyleCnt="3"/>
      <dgm:spPr/>
      <dgm:t>
        <a:bodyPr/>
        <a:lstStyle/>
        <a:p>
          <a:endParaRPr lang="ru-RU"/>
        </a:p>
      </dgm:t>
    </dgm:pt>
    <dgm:pt modelId="{CE7F78B9-F6F9-4FD5-B9C0-E74680056C4E}" type="pres">
      <dgm:prSet presAssocID="{70604CDE-2E3A-4E56-82BF-D5EECB024C9F}" presName="img" presStyleLbl="fgImgPlace1" presStyleIdx="2" presStyleCnt="3" custScaleX="41406" custScaleY="54689" custLinFactNeighborX="5207" custLinFactNeighborY="-101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708F37-FBC1-4E7D-A9A3-B116EC8E6468}" type="pres">
      <dgm:prSet presAssocID="{70604CDE-2E3A-4E56-82BF-D5EECB024C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7A1B0-DB22-4F92-A8A4-E474CCB6DF68}" type="presOf" srcId="{63C217E1-1568-4726-B23C-7BCF60848A53}" destId="{25FEF059-9914-4943-B76C-8D13EF2DBC58}" srcOrd="1" destOrd="0" presId="urn:microsoft.com/office/officeart/2005/8/layout/vList4"/>
    <dgm:cxn modelId="{BA03CDCC-3518-42AD-9282-D9B1EAEE76F5}" srcId="{D519CF74-E33C-40D6-8727-A27FCD822A88}" destId="{70604CDE-2E3A-4E56-82BF-D5EECB024C9F}" srcOrd="2" destOrd="0" parTransId="{B150D395-AAFA-46F6-9611-B931465932EE}" sibTransId="{3EA8C768-F672-4CC5-8615-3D2E0E6443C4}"/>
    <dgm:cxn modelId="{C81D0DD8-3090-4EB2-B769-654B6F1ADC00}" type="presOf" srcId="{F6E6A49A-FF64-45DD-A511-F0F58CB16F2B}" destId="{E771E806-D1E4-4009-96CF-A7977FA2B127}" srcOrd="1" destOrd="0" presId="urn:microsoft.com/office/officeart/2005/8/layout/vList4"/>
    <dgm:cxn modelId="{6D54DE7E-9D79-4EB8-84D1-FD721AB9484C}" type="presOf" srcId="{F6E6A49A-FF64-45DD-A511-F0F58CB16F2B}" destId="{FB46AD8E-AC9E-4376-B47F-601FCF0E923E}" srcOrd="0" destOrd="0" presId="urn:microsoft.com/office/officeart/2005/8/layout/vList4"/>
    <dgm:cxn modelId="{CA42D35B-07BE-44FC-A15C-5C8E6F135B45}" type="presOf" srcId="{70604CDE-2E3A-4E56-82BF-D5EECB024C9F}" destId="{0D64480A-9582-45FD-AA68-95DBD9F670E4}" srcOrd="0" destOrd="0" presId="urn:microsoft.com/office/officeart/2005/8/layout/vList4"/>
    <dgm:cxn modelId="{F62EBDFD-7BD7-4007-B354-3C30DC019C05}" srcId="{D519CF74-E33C-40D6-8727-A27FCD822A88}" destId="{F6E6A49A-FF64-45DD-A511-F0F58CB16F2B}" srcOrd="0" destOrd="0" parTransId="{BA093E32-9FE7-4620-8195-C71AD2BBDF16}" sibTransId="{D3903A2C-17E4-466A-9297-2DD725EA051B}"/>
    <dgm:cxn modelId="{0A26B15B-FDE6-411C-9DBD-9AE4EF6E6009}" srcId="{D519CF74-E33C-40D6-8727-A27FCD822A88}" destId="{63C217E1-1568-4726-B23C-7BCF60848A53}" srcOrd="1" destOrd="0" parTransId="{FA362FEA-8A97-4825-8928-2F81AC58041A}" sibTransId="{6144B4BA-433D-43D7-B4C1-A9CEC1715A4D}"/>
    <dgm:cxn modelId="{A0D3A375-5011-4BCF-907C-2CEA846229F3}" type="presOf" srcId="{63C217E1-1568-4726-B23C-7BCF60848A53}" destId="{1568A548-35D8-4391-8B8A-95C554AC2835}" srcOrd="0" destOrd="0" presId="urn:microsoft.com/office/officeart/2005/8/layout/vList4"/>
    <dgm:cxn modelId="{CC7F54C7-DA69-42E2-9B37-3F227A31F0FD}" type="presOf" srcId="{70604CDE-2E3A-4E56-82BF-D5EECB024C9F}" destId="{A2708F37-FBC1-4E7D-A9A3-B116EC8E6468}" srcOrd="1" destOrd="0" presId="urn:microsoft.com/office/officeart/2005/8/layout/vList4"/>
    <dgm:cxn modelId="{9C115853-1615-433B-AE36-9212B94F485C}" type="presOf" srcId="{D519CF74-E33C-40D6-8727-A27FCD822A88}" destId="{1917272B-EBA0-4FF4-9C02-02FABCD57521}" srcOrd="0" destOrd="0" presId="urn:microsoft.com/office/officeart/2005/8/layout/vList4"/>
    <dgm:cxn modelId="{FE5D71D8-C78D-4BE8-9C5F-707365163F52}" type="presParOf" srcId="{1917272B-EBA0-4FF4-9C02-02FABCD57521}" destId="{38B8FF66-39F7-4DB8-B555-A54B754E0F6E}" srcOrd="0" destOrd="0" presId="urn:microsoft.com/office/officeart/2005/8/layout/vList4"/>
    <dgm:cxn modelId="{49A93255-7797-4B58-9569-21E178D502C5}" type="presParOf" srcId="{38B8FF66-39F7-4DB8-B555-A54B754E0F6E}" destId="{FB46AD8E-AC9E-4376-B47F-601FCF0E923E}" srcOrd="0" destOrd="0" presId="urn:microsoft.com/office/officeart/2005/8/layout/vList4"/>
    <dgm:cxn modelId="{712B8516-3667-48FF-94C3-E6EBDB9DDB7E}" type="presParOf" srcId="{38B8FF66-39F7-4DB8-B555-A54B754E0F6E}" destId="{8AF16CF5-7AF0-4CEB-976C-89B8462E6891}" srcOrd="1" destOrd="0" presId="urn:microsoft.com/office/officeart/2005/8/layout/vList4"/>
    <dgm:cxn modelId="{241BED0D-FE91-4BDD-87C6-244627BEE0EF}" type="presParOf" srcId="{38B8FF66-39F7-4DB8-B555-A54B754E0F6E}" destId="{E771E806-D1E4-4009-96CF-A7977FA2B127}" srcOrd="2" destOrd="0" presId="urn:microsoft.com/office/officeart/2005/8/layout/vList4"/>
    <dgm:cxn modelId="{D5224470-136D-4397-B18D-59B294942F02}" type="presParOf" srcId="{1917272B-EBA0-4FF4-9C02-02FABCD57521}" destId="{D787CAAF-55F5-4C49-B258-B922B506E3AD}" srcOrd="1" destOrd="0" presId="urn:microsoft.com/office/officeart/2005/8/layout/vList4"/>
    <dgm:cxn modelId="{C4FA0B13-7244-476A-B2D6-DD12DD247BCF}" type="presParOf" srcId="{1917272B-EBA0-4FF4-9C02-02FABCD57521}" destId="{DAF494B2-269D-4E15-A9BC-2EBCC5D70172}" srcOrd="2" destOrd="0" presId="urn:microsoft.com/office/officeart/2005/8/layout/vList4"/>
    <dgm:cxn modelId="{111B1392-4349-4A93-9C1D-AC1F1468264B}" type="presParOf" srcId="{DAF494B2-269D-4E15-A9BC-2EBCC5D70172}" destId="{1568A548-35D8-4391-8B8A-95C554AC2835}" srcOrd="0" destOrd="0" presId="urn:microsoft.com/office/officeart/2005/8/layout/vList4"/>
    <dgm:cxn modelId="{32D9012F-81FC-4F95-8426-70B58916708A}" type="presParOf" srcId="{DAF494B2-269D-4E15-A9BC-2EBCC5D70172}" destId="{68D4E2DC-6097-4565-9C80-42088AB485EC}" srcOrd="1" destOrd="0" presId="urn:microsoft.com/office/officeart/2005/8/layout/vList4"/>
    <dgm:cxn modelId="{7C58A55E-689B-43BA-A53C-BDEE4B5CA25E}" type="presParOf" srcId="{DAF494B2-269D-4E15-A9BC-2EBCC5D70172}" destId="{25FEF059-9914-4943-B76C-8D13EF2DBC58}" srcOrd="2" destOrd="0" presId="urn:microsoft.com/office/officeart/2005/8/layout/vList4"/>
    <dgm:cxn modelId="{783AFDF6-E45A-460C-A8D5-3D336053346E}" type="presParOf" srcId="{1917272B-EBA0-4FF4-9C02-02FABCD57521}" destId="{DEF4B2AD-4B6D-4741-884F-5CE78ADB6278}" srcOrd="3" destOrd="0" presId="urn:microsoft.com/office/officeart/2005/8/layout/vList4"/>
    <dgm:cxn modelId="{BFA849C8-FFBE-4B3A-B4E5-15E78529D4E2}" type="presParOf" srcId="{1917272B-EBA0-4FF4-9C02-02FABCD57521}" destId="{BDB3DA0D-1A06-4FBF-AE4E-41367B4936C8}" srcOrd="4" destOrd="0" presId="urn:microsoft.com/office/officeart/2005/8/layout/vList4"/>
    <dgm:cxn modelId="{DEABFF7F-FCA2-4844-99CC-A8FA9B99A48F}" type="presParOf" srcId="{BDB3DA0D-1A06-4FBF-AE4E-41367B4936C8}" destId="{0D64480A-9582-45FD-AA68-95DBD9F670E4}" srcOrd="0" destOrd="0" presId="urn:microsoft.com/office/officeart/2005/8/layout/vList4"/>
    <dgm:cxn modelId="{AD5E9A48-4CD1-4DA6-BB72-6972703562A6}" type="presParOf" srcId="{BDB3DA0D-1A06-4FBF-AE4E-41367B4936C8}" destId="{CE7F78B9-F6F9-4FD5-B9C0-E74680056C4E}" srcOrd="1" destOrd="0" presId="urn:microsoft.com/office/officeart/2005/8/layout/vList4"/>
    <dgm:cxn modelId="{766A08EE-54FC-4DAC-94B6-5EE8CB3BB73A}" type="presParOf" srcId="{BDB3DA0D-1A06-4FBF-AE4E-41367B4936C8}" destId="{A2708F37-FBC1-4E7D-A9A3-B116EC8E6468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78B3A-9699-4CBB-8C4D-C7B063726CB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5839-4A4A-4EA7-8554-953A8479D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75839-4A4A-4EA7-8554-953A8479DE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81000"/>
            <a:ext cx="8479552" cy="3047999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Основные подходы к формированию вариативной части основной образовательной программы дошкольного образования </a:t>
            </a:r>
            <a:br>
              <a:rPr lang="ru-RU" sz="36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в детском саду присмотра и оздоровления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286256"/>
            <a:ext cx="6560234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Подготовила:</a:t>
            </a:r>
          </a:p>
          <a:p>
            <a:pPr algn="l"/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старший воспитатель МБДОУ </a:t>
            </a:r>
          </a:p>
          <a:p>
            <a:pPr algn="l"/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«Детский сад№253 </a:t>
            </a:r>
          </a:p>
          <a:p>
            <a:pPr algn="l"/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присмотра и оздоровления» </a:t>
            </a:r>
          </a:p>
          <a:p>
            <a:pPr algn="l"/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Советского района г.Казани </a:t>
            </a:r>
          </a:p>
          <a:p>
            <a:pPr algn="l"/>
            <a:r>
              <a:rPr lang="ru-RU" i="1" dirty="0" err="1" smtClean="0">
                <a:solidFill>
                  <a:schemeClr val="bg2">
                    <a:lumMod val="75000"/>
                  </a:schemeClr>
                </a:solidFill>
              </a:rPr>
              <a:t>Гимадеева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Лилия </a:t>
            </a:r>
            <a:r>
              <a:rPr lang="ru-RU" i="1" dirty="0" err="1" smtClean="0">
                <a:solidFill>
                  <a:schemeClr val="bg2">
                    <a:lumMod val="75000"/>
                  </a:schemeClr>
                </a:solidFill>
              </a:rPr>
              <a:t>Хамитовна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643866" cy="36433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3. Организационный раздел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57224" y="1428736"/>
            <a:ext cx="721523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3.1.Распорядок и/или режим дня. 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3.2.Модель воспитательно-образовательного процесса.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3.3.Особенности организации развивающей предметно-пространственной среды.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3.4.Описание материально-технического обеспечения Программы: обеспеченность методическими материалами и средствами обучения и воспитания.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143512"/>
            <a:ext cx="7358114" cy="11287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214414" y="5500702"/>
            <a:ext cx="6858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4. Дополнительный раздел: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краткая презентация Программы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786742" cy="59293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00100" y="1071546"/>
            <a:ext cx="70009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вариативной части образовательной программы (которая находится на стадии переработки в соответствии с требованиями ФГОС)  нашего образовательного учреждения «Детского сада№253 присмотра и оздоровления» Советского района г.Казани для детей с туберкулезной интоксикацией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целевом разделе отражена специфика деятельности ДОУ для детей с туберкулезной интоксикацией. Содержание пояснительной записки созвучно с Уставом и Программой развития.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00100" y="785794"/>
            <a:ext cx="700092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Приоритетным направлением  деятельности нашего образовательного учреждения является: оздоровление и укрепление детского организма средствами  лечебно-профилактических мероприятий  и физкультурно-оздоровительной работы; формирование у детей потребности в здоровом образе жизни.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Вариативная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часть основана  на системе физкультурно-оздоровительной работы,   определяющей   построение образовательного процесса в ДОУ с позиций гуманности и сохранения здоровья воспитанников при условиях :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- применение   оптимальных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здоровьесберегающих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технологий,  образовательных технологий по формированию предпосылок ЗОЖ у дошкольников;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продуктивное партнерское  взаимодействие педагогов, медицинских работников и семьи в вопросах физического развития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и оздоровления;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обогащение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здоровьеформирующей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предметно-пространственной среды.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4714884"/>
            <a:ext cx="2500330" cy="17859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1" descr="DSC05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72198" y="4857760"/>
            <a:ext cx="238126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1000108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849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Планируемые результаты освоения Программы, основанные на ФГОС, дополнены критериями определения медицинскими работниками состояния здоровья воспитанников: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66" y="2000240"/>
          <a:ext cx="6095999" cy="701040"/>
        </p:xfrm>
        <a:graphic>
          <a:graphicData uri="http://schemas.openxmlformats.org/drawingml/2006/table">
            <a:tbl>
              <a:tblPr/>
              <a:tblGrid>
                <a:gridCol w="478315"/>
                <a:gridCol w="883134"/>
                <a:gridCol w="908621"/>
                <a:gridCol w="529881"/>
                <a:gridCol w="529881"/>
                <a:gridCol w="529881"/>
                <a:gridCol w="529881"/>
                <a:gridCol w="1706405"/>
              </a:tblGrid>
              <a:tr h="1666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 ребенка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рождения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весна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осень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6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3076321"/>
          <a:ext cx="6096000" cy="705358"/>
        </p:xfrm>
        <a:graphic>
          <a:graphicData uri="http://schemas.openxmlformats.org/drawingml/2006/table">
            <a:tbl>
              <a:tblPr/>
              <a:tblGrid>
                <a:gridCol w="348326"/>
                <a:gridCol w="1302312"/>
                <a:gridCol w="533211"/>
                <a:gridCol w="430626"/>
                <a:gridCol w="666515"/>
                <a:gridCol w="994556"/>
                <a:gridCol w="1820454"/>
              </a:tblGrid>
              <a:tr h="499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п\п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 ребёнка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r>
                        <a:rPr lang="ru-RU" sz="11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рожд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Гр. </a:t>
                      </a:r>
                      <a:r>
                        <a:rPr lang="ru-RU" sz="11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</a:t>
                      </a: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Физ.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гр.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Физ. развитие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Диагноз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2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00166" y="4500570"/>
          <a:ext cx="6096000" cy="1097109"/>
        </p:xfrm>
        <a:graphic>
          <a:graphicData uri="http://schemas.openxmlformats.org/drawingml/2006/table">
            <a:tbl>
              <a:tblPr/>
              <a:tblGrid>
                <a:gridCol w="326909"/>
                <a:gridCol w="894699"/>
                <a:gridCol w="812685"/>
                <a:gridCol w="731818"/>
                <a:gridCol w="894126"/>
                <a:gridCol w="972126"/>
                <a:gridCol w="888965"/>
                <a:gridCol w="574672"/>
              </a:tblGrid>
              <a:tr h="47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п\п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 ребёнка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рождения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Манту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</a:t>
                      </a:r>
                      <a:r>
                        <a:rPr lang="ru-RU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диагноз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 Манту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8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11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6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77390" algn="l"/>
                        </a:tabLst>
                      </a:pPr>
                      <a:r>
                        <a:rPr lang="ru-RU" sz="11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14605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"/>
                        <a:tabLst>
                          <a:tab pos="1257300" algn="l"/>
                          <a:tab pos="365760" algn="l"/>
                          <a:tab pos="3923665" algn="l"/>
                        </a:tabLst>
                      </a:pPr>
                      <a:endParaRPr lang="ru-RU" sz="1100" b="1" i="1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23665" algn="l"/>
                        </a:tabLst>
                      </a:pPr>
                      <a:endParaRPr lang="ru-RU" sz="11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14605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"/>
                        <a:tabLst>
                          <a:tab pos="1257300" algn="l"/>
                          <a:tab pos="365760" algn="l"/>
                          <a:tab pos="3923665" algn="l"/>
                        </a:tabLst>
                      </a:pPr>
                      <a:endParaRPr lang="ru-RU" sz="1100" b="1" i="1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14605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"/>
                        <a:tabLst>
                          <a:tab pos="1257300" algn="l"/>
                          <a:tab pos="365760" algn="l"/>
                          <a:tab pos="3923665" algn="l"/>
                        </a:tabLst>
                      </a:pPr>
                      <a:endParaRPr lang="ru-RU" sz="1100" b="1" i="1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14605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"/>
                        <a:tabLst>
                          <a:tab pos="1257300" algn="l"/>
                          <a:tab pos="365760" algn="l"/>
                          <a:tab pos="3923665" algn="l"/>
                        </a:tabLst>
                      </a:pPr>
                      <a:endParaRPr lang="ru-RU" sz="1100" b="1" i="1" u="none" strike="noStrike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14605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"/>
                        <a:tabLst>
                          <a:tab pos="1257300" algn="l"/>
                          <a:tab pos="365760" algn="l"/>
                          <a:tab pos="3923665" algn="l"/>
                        </a:tabLst>
                      </a:pPr>
                      <a:endParaRPr lang="ru-RU" sz="1100" b="1" i="1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14605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"/>
                        <a:tabLst>
                          <a:tab pos="1257300" algn="l"/>
                          <a:tab pos="365760" algn="l"/>
                          <a:tab pos="3923665" algn="l"/>
                        </a:tabLst>
                      </a:pPr>
                      <a:endParaRPr lang="ru-RU" sz="1100" b="1" i="1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00100" y="1071546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28662" y="714356"/>
            <a:ext cx="742955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Содержательный раздел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включает перечень парциальных программ, методических пособий, позволяющих реализовать вариативную часть Программы: учитывая цели вариативной части Программы нашего детского сада, она отражена в основном в содержании образовательной области «физическое развитие».</a:t>
            </a:r>
            <a:r>
              <a:rPr lang="ru-RU" sz="24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Содержательный раздел отражает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формы, методы,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средства реализации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Программы.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929066"/>
            <a:ext cx="2714644" cy="22860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SC014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14818"/>
            <a:ext cx="2905144" cy="21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86742" cy="60722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00100" y="1071546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28662" y="714356"/>
            <a:ext cx="74295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4414" y="785794"/>
          <a:ext cx="6643734" cy="5313680"/>
        </p:xfrm>
        <a:graphic>
          <a:graphicData uri="http://schemas.openxmlformats.org/drawingml/2006/table">
            <a:tbl>
              <a:tblPr/>
              <a:tblGrid>
                <a:gridCol w="1421624"/>
                <a:gridCol w="2456606"/>
                <a:gridCol w="1550735"/>
                <a:gridCol w="1214769"/>
              </a:tblGrid>
              <a:tr h="196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Основные направления </a:t>
                      </a:r>
                      <a:r>
                        <a:rPr lang="ru-RU" sz="6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физкульт.-оздор</a:t>
                      </a: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мероприятий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6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1.Оптимизация режима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организация жизни детей в адаптационный период, создание комфортного режима;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создание режима дня  с учетом возрастных особенностей.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воспитатели, педагог-психолог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ст. воспитатель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период адаптации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начало учебного года 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949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2.Организация санитарно-гигиенических условий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соблюдение графика проветривания;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соблюдение графика проведения влажной уборки;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соблюдение температурного режима в групповой комнате;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соблюдение режима и длительности прогулок;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соблюдение санитарно-гигиенических норм.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младший воспитатель,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ст. медсестра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воспитатели, 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ст. воспитатель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9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3.Охрана психического здоровья 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создание в группах благоприятного микроклимата;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использование приёмов релаксации.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воспитатели, педагог-психолог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355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Профилактика заболеваемости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соблюдение ограничений по медицинским показаниям на занятиях  физкультурой и в двигательной активности;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наличие облегченной одежды на физкультурных занятиях;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дыхательная гимнастика в игровой форме; 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умывание прохладной водой;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витаминотерапия;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чесночно-луковый фон для профилактики гриппа и простудных заболеваний.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воспитатели, 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ст. медсестра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период обострения заболеваний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568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Организация двигательного режима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физкультурные занятия 3 раза в неделю (тёплый период года –  занятия на улице; холодный период года - 2 занятия в зале, 1 занятие на улице);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музыкально-ритмические занятия 2 раза в неделю;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спортивные развлечения;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прогулки с включением подвижных игровых упражнений 2 раза в день для каждой возрастной группы;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гимнастика после дневного сна;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проведение физкультурных минуток на занятиях статического характера.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кружковая работа «Детский фитнес» в дошкольных группах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воспитатели,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инструктор физо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муз. руководитель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60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в неделю-ст.гр.;1/2 раза в неделю во 2 </a:t>
                      </a:r>
                      <a:r>
                        <a:rPr lang="ru-RU" sz="6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младшей-средней</a:t>
                      </a:r>
                      <a:r>
                        <a:rPr lang="ru-RU" sz="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группах.</a:t>
                      </a:r>
                      <a:endParaRPr lang="ru-RU" sz="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05" marR="20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71604" y="285728"/>
            <a:ext cx="6000792" cy="35719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Система физкультурно-оздоровительной работы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00100" y="1071546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28662" y="714356"/>
            <a:ext cx="7429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7290" y="571480"/>
          <a:ext cx="6500857" cy="5569229"/>
        </p:xfrm>
        <a:graphic>
          <a:graphicData uri="http://schemas.openxmlformats.org/drawingml/2006/table">
            <a:tbl>
              <a:tblPr/>
              <a:tblGrid>
                <a:gridCol w="2085325"/>
                <a:gridCol w="2207766"/>
                <a:gridCol w="2207766"/>
              </a:tblGrid>
              <a:tr h="31282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Формы образовательной деятельности по образовательной области «Физическое развитие»</a:t>
                      </a: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Режимные моменты 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Совместная деятельность педагога с детьми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Самостоятельная деятельность детей</a:t>
                      </a:r>
                      <a:endParaRPr lang="ru-RU" sz="10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705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Формы организации детей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Индивидуальные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Подгрупповые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Групповые </a:t>
                      </a: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Групповые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Подгрупповые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Индивидуальные </a:t>
                      </a: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Индивидуальные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Подгрупповые </a:t>
                      </a: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962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Формы работы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082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Игровая беседа с элементами движений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3589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Интегративная деятельность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Утренняя гимнастика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Совместная деятельность взрослого и детей тематического характера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Игра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Контрольно-диагностическая деятельность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Экспериментирование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Физкультурное занятие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Спортивные и физкультурные досуги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Спортивные состязания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3589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Проектная деятельность</a:t>
                      </a: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Игровая беседа с элементами движений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3589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Интегративная деятельность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Утренняя гимнастика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Совместная деятельность взрослого и детей тематического характера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Игра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Контрольно-диагностическая деятельность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Экспериментирование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Физкультурное занятие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Спортивные и физкультурные досуги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Спортивные состязания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111760" algn="l"/>
                          <a:tab pos="457200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Проектная деятельность </a:t>
                      </a: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5397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Во всех видах самостоятельной деятельности детей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5397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Двигательная активность в течение дня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5397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Игра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5397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Утренняя гимнастика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5397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Самостоятельные спортивные игры и упражнения</a:t>
                      </a:r>
                    </a:p>
                  </a:txBody>
                  <a:tcPr marL="45502" marR="45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143932" cy="61436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00100" y="1071546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28662" y="714356"/>
            <a:ext cx="7429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2" y="714356"/>
          <a:ext cx="7358114" cy="5628381"/>
        </p:xfrm>
        <a:graphic>
          <a:graphicData uri="http://schemas.openxmlformats.org/drawingml/2006/table">
            <a:tbl>
              <a:tblPr/>
              <a:tblGrid>
                <a:gridCol w="2016761"/>
                <a:gridCol w="2736179"/>
                <a:gridCol w="2605174"/>
              </a:tblGrid>
              <a:tr h="251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Утренняя гимнастика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9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Физкультурные занятия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раза в неделю( 1 на открытом воздухе)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9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Гимнастика после дневного сна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78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Прогулки с включением подвижных игр, спортивных игр и упражнений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9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Музыкально-ритмические занятия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раза в неделю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9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Гимнастика глаз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время занятий на физкультминутках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55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Пальчиковая гимнастика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3-4 раза в день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9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Подвижные игры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2-4 раза в день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9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Физкультурный досуг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1 раза в месяц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Дошкольные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9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Физкультурные праздники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в сезон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Дошкольные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9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Дни здоровья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в месяц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Дошкольные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9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Неделя здоровья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9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двигательная активность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3-3,5 часов в день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78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Кружковая работа «Детский фитнес»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расписанию </a:t>
                      </a:r>
                      <a:r>
                        <a:rPr lang="ru-RU" sz="14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физинструктора</a:t>
                      </a: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во 2младшей-средней группах 1раз в 2 недели, в старших группах 1 раз в неделю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Дошкольные группы</a:t>
                      </a:r>
                    </a:p>
                  </a:txBody>
                  <a:tcPr marL="35169" marR="3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00232" y="214290"/>
            <a:ext cx="5214974" cy="35719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Организация двигательного режима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143932" cy="60007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00100" y="1071546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714356"/>
          <a:ext cx="6572296" cy="5644201"/>
        </p:xfrm>
        <a:graphic>
          <a:graphicData uri="http://schemas.openxmlformats.org/drawingml/2006/table">
            <a:tbl>
              <a:tblPr/>
              <a:tblGrid>
                <a:gridCol w="1869669"/>
                <a:gridCol w="1463221"/>
                <a:gridCol w="1707089"/>
                <a:gridCol w="1532317"/>
              </a:tblGrid>
              <a:tr h="391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Содержание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Группа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Периодичность выполнения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913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Воздушные ванны (облегченная одежда, одежда соответствует сезону года)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0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Прогулки на воздухе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21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Хождение босиком по «дорожке здоровья»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ежедневно после дневного сна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21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Обливание кистей рук прохладной водой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ежедневно 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91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Игры с водой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Дошкольные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группы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во время прогулки, занятий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Летний период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21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Полоскание зева кипяченой охлажденной водой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Дошкольные групы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после каждого приема пищи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91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Солнечные ванны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Во время прогулки дозированно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Летний период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82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Физкультура на воздухе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Дошкольные группы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конце прогулки 1 раз в неделю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течение года;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в теплый период- все 3 занятия  на воздухе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52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Прием и утренняя гимнастика на свежем воздухе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Все группы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Теплый период</a:t>
                      </a:r>
                    </a:p>
                  </a:txBody>
                  <a:tcPr marL="43734" marR="43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00232" y="214290"/>
            <a:ext cx="5214974" cy="35719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Система закаливания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 данном разделе также отражены особенности  взаимодействия ДОУ с семьей, обеспечение преемственности детского сада, семьи, медучреждений (поликлиники и тубдиспансера) в сохранении и укреплении здоровья воспитанников, охватывающие  разнообразные формы.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6" descr="C:\Users\Резеда Хамитовна\Desktop\фотоматериалы\фото о дс\скминар родителям\100_1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2381466" cy="1785950"/>
          </a:xfrm>
          <a:prstGeom prst="rect">
            <a:avLst/>
          </a:prstGeom>
          <a:noFill/>
        </p:spPr>
      </p:pic>
      <p:pic>
        <p:nvPicPr>
          <p:cNvPr id="8" name="Picture 7" descr="C:\Users\Резеда Хамитовна\Desktop\фотоматериалы\фото о дс\скминар родителям\100_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2428916" cy="1821533"/>
          </a:xfrm>
          <a:prstGeom prst="rect">
            <a:avLst/>
          </a:prstGeom>
          <a:noFill/>
        </p:spPr>
      </p:pic>
      <p:pic>
        <p:nvPicPr>
          <p:cNvPr id="9" name="Picture 4" descr="C:\Users\Резеда Хамитовна\Desktop\фотоматериалы\родуголк\100_1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2381467" cy="1785950"/>
          </a:xfrm>
          <a:prstGeom prst="rect">
            <a:avLst/>
          </a:prstGeom>
          <a:noFill/>
        </p:spPr>
      </p:pic>
      <p:pic>
        <p:nvPicPr>
          <p:cNvPr id="10" name="Picture 8" descr="C:\Users\Резеда Хамитовна\Desktop\фотоматериалы\фото о дс\8 марта и 23 ф 2012\100_1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6357950" y="4643446"/>
            <a:ext cx="2428860" cy="182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857232"/>
            <a:ext cx="4643470" cy="34290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 соответствии с ФГОС дошкольного образования основная образовательная программа дошкольного образования дошкольной образовательной организации (далее - Программа) должна содержать две части: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071942"/>
            <a:ext cx="3143272" cy="192882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Обязательную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4143380"/>
            <a:ext cx="3214710" cy="1714512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часть, формируемую участниками образовательных отношений (вариативная часть) .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организационном разделе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представлены условия реализации Программы: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Общий  режим дня учреждения и гибкие режимы деятельности каждой группы.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Модель воспитательно-образовательного процесса.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Может быть представлен </a:t>
            </a:r>
            <a:r>
              <a:rPr lang="ru-RU" sz="2000" u="sng" dirty="0" smtClean="0">
                <a:solidFill>
                  <a:schemeClr val="tx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комплексно-тематический план; расписание непосредственно-образовательной деятельности, формы образовательной деятельности в режимные моменты.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solidFill>
                  <a:schemeClr val="tx2">
                    <a:lumMod val="10000"/>
                  </a:schemeClr>
                </a:solidFill>
              </a:rPr>
              <a:t>Особенности организации развивающей предметно-пространственной среды.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tx2">
                    <a:lumMod val="10000"/>
                  </a:schemeClr>
                </a:solidFill>
              </a:rPr>
              <a:t>Кадровое обеспечение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tx2">
                    <a:lumMod val="10000"/>
                  </a:schemeClr>
                </a:solidFill>
              </a:rPr>
              <a:t>Описание материально-технического обеспечения Программы.</a:t>
            </a:r>
            <a:endParaRPr lang="ru-RU" sz="2000" b="1" u="sng" dirty="0" smtClean="0">
              <a:solidFill>
                <a:schemeClr val="tx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chemeClr val="tx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1538" y="1000108"/>
          <a:ext cx="7191404" cy="5041900"/>
        </p:xfrm>
        <a:graphic>
          <a:graphicData uri="http://schemas.openxmlformats.org/drawingml/2006/table">
            <a:tbl>
              <a:tblPr/>
              <a:tblGrid>
                <a:gridCol w="504190"/>
                <a:gridCol w="1069223"/>
                <a:gridCol w="1072626"/>
                <a:gridCol w="1078157"/>
                <a:gridCol w="1156445"/>
                <a:gridCol w="1156445"/>
                <a:gridCol w="1154318"/>
              </a:tblGrid>
              <a:tr h="269131"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1-ая младшая группа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2-ая младшая группа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Старшая группа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60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marR="14605" algn="l">
                        <a:lnSpc>
                          <a:spcPts val="10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18734">
                <a:tc rowSpan="4"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Адаптация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Мониторинг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Детский сад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Наш город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Наш город, правила движения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Осень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Осень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Осень. Овощи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Осень. Приметы осени. Осень в лесу. Ягоды, грибы, кустарники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Осень. Приметы осени. Осень в лесу. Ягоды, грибы, кустарники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3275">
                <a:tc rowSpan="4"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и моя семья, я вырасту здоровым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в мире человек, я и моя семья, я вырасту здоровым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в мире человек, я и моя семья, я вырасту здоровым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в мире человек, я и моя семья, я вырасту здоровым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в мире человек, я и моя семья, я вырасту здоровым (мир здоровья безопасности и дружбы)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1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пдд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пдд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пдд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ПДД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пдд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53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Птицы домашние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Птицы домашние, перелетные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Птицы домашние, перелетные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Птицы домашние, перелетные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Птицы перелетные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1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 осени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 осени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 осени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 осени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 осени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53300">
                <a:tc rowSpan="3"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Мой 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Мой 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Мой город. Моя страна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Мой город. Моя страна. День народного единства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Мой город. Моя страна. День народного единства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7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ru-RU" sz="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59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u="none" strike="noStrike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Мои любимые игрушки. Животные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Мои любимые игрушки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Дикие и домашние животные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Дикие и домашние животные, их детеныши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460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u="none" strike="noStrike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Дикие и домашние животные. Подготовка животных к зиме. Животные Арктики и Антарктики. Животные теплых стран.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214290"/>
            <a:ext cx="6000792" cy="7143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Модель воспитательно-образовательного процесса (годовой календарно-тематический план)</a:t>
            </a:r>
            <a:endParaRPr lang="ru-RU" sz="2400" dirty="0" smtClean="0">
              <a:solidFill>
                <a:schemeClr val="tx2">
                  <a:lumMod val="10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ДОУ созданы оптимальные материально-технические  условия для реализации задач  приоритетного направления  деятельности нашего учреждения : оздоровление и укрепление детского организма средствами  лечебно-профилактических мероприятий  и физкультурно-оздоровительной работы; формирование у детей потребности в здоровом образе жизни.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chemeClr val="tx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Резеда Хамитовна\Desktop\фотоматериалы\в конкурс\прогре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43182"/>
            <a:ext cx="2085087" cy="2803518"/>
          </a:xfrm>
          <a:prstGeom prst="rect">
            <a:avLst/>
          </a:prstGeom>
          <a:noFill/>
        </p:spPr>
      </p:pic>
      <p:pic>
        <p:nvPicPr>
          <p:cNvPr id="7" name="Picture 3" descr="C:\Users\Резеда Хамитовна\Desktop\фотоматериалы\в конкурс\физиотера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02455" y="3657808"/>
            <a:ext cx="2085087" cy="2803518"/>
          </a:xfrm>
          <a:prstGeom prst="rect">
            <a:avLst/>
          </a:prstGeom>
          <a:noFill/>
        </p:spPr>
      </p:pic>
      <p:pic>
        <p:nvPicPr>
          <p:cNvPr id="8" name="Picture 3" descr="IMG_12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43570" y="2887036"/>
            <a:ext cx="2538413" cy="204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chemeClr val="tx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C:\Users\Резеда Хамитовна\Desktop\фотоматериалы\фото о дс\выпуск и откр спортпл\Изображение 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785794"/>
            <a:ext cx="2571768" cy="1928663"/>
          </a:xfrm>
          <a:prstGeom prst="rect">
            <a:avLst/>
          </a:prstGeom>
          <a:noFill/>
        </p:spPr>
      </p:pic>
      <p:pic>
        <p:nvPicPr>
          <p:cNvPr id="15" name="Picture 1" descr="C:\Documents and Settings\Admin\Рабочий стол\100_28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00504"/>
            <a:ext cx="2643206" cy="208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5" descr="C:\Users\Админ\AppData\Local\Microsoft\Windows\Temporary Internet Files\Content.Word\100_2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297913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C:\Users\Админ\Desktop\Новая папка (6)\100_1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714356"/>
            <a:ext cx="2556854" cy="2000264"/>
          </a:xfrm>
          <a:prstGeom prst="rect">
            <a:avLst/>
          </a:prstGeom>
          <a:noFill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6840" y="2714620"/>
            <a:ext cx="23814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chemeClr val="tx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 descr="C:\Users\Резеда Хамитовна\Desktop\фотоматериалы\фото о дс\скминар родителям\100_1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424" y="1357298"/>
            <a:ext cx="3143537" cy="2357454"/>
          </a:xfrm>
          <a:prstGeom prst="rect">
            <a:avLst/>
          </a:prstGeom>
          <a:noFill/>
        </p:spPr>
      </p:pic>
      <p:pic>
        <p:nvPicPr>
          <p:cNvPr id="13" name="Picture 2" descr="C:\Users\Резеда Хамитовна\Desktop\фотоматериалы\фото о дс\скминар родителям\100_1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00504"/>
            <a:ext cx="2852736" cy="2139371"/>
          </a:xfrm>
          <a:prstGeom prst="rect">
            <a:avLst/>
          </a:prstGeom>
          <a:noFill/>
        </p:spPr>
      </p:pic>
      <p:pic>
        <p:nvPicPr>
          <p:cNvPr id="14" name="Picture 4" descr="C:\Users\Резеда Хамитовна\Desktop\фотоматериалы\фото о дс\скминар родителям\100_1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442" y="4143345"/>
            <a:ext cx="2381516" cy="1785986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357298"/>
            <a:ext cx="2452686" cy="1839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chemeClr val="tx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928670"/>
            <a:ext cx="2571768" cy="223678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71802" y="2500306"/>
            <a:ext cx="2643206" cy="237965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72132" y="3429000"/>
            <a:ext cx="2379659" cy="267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786742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chemeClr val="tx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Резеда Хамитовна\Desktop\фотоматериалы\фото о дс\скминар родителям\100_1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5334488" cy="40005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9124" y="3857628"/>
            <a:ext cx="3843358" cy="24145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500562" y="4000504"/>
            <a:ext cx="36433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абота по составлению вариативной части Программы требует большой углублённой и длительной  творческой работы всего педагогического коллектива учреждения.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Желаем  успехов!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2928958" cy="45720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Вариативная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часть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это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не отдельный документ в Программе,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а именно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часть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каждого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раздела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428736"/>
            <a:ext cx="5072098" cy="13430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целевого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714620"/>
            <a:ext cx="5072098" cy="112871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содержательного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857628"/>
            <a:ext cx="5072098" cy="13573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организационного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358114" cy="59293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285992"/>
            <a:ext cx="6143668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286124"/>
            <a:ext cx="6143668" cy="9144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Наличие приоритетных направлений деятельности детского сада. 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286256"/>
            <a:ext cx="6143668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Особенности развития детей конкретной группы с учетом их интересов, желаний, потребностей и способностей, а также запросов родительской общественности.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286388"/>
            <a:ext cx="6143668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Специфику национально-культурных, демографических, климатических условий, в которых осуществляется образовательный процесс конкретного ДОУ.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928670"/>
            <a:ext cx="62865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В первую очередь, следует обратить внимание на то, что часть Программы, формируемая участниками образовательного процесса, обеспечивает вариативность современного дошкольного образования, так как отражает: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85918" y="2428869"/>
            <a:ext cx="5786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Видовое разнообразие учреждений системы дошкольного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7000924" cy="48577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1214414" y="1326255"/>
            <a:ext cx="67151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Таким образом, программа должна показать как с учетом конкретных условий, особенностей контингента воспитанников, их индивидуальных особенностей и возможностей происходит обновление содержания образовательной деятельности детского сада, создается собственная  образовательная модель.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785786" y="428604"/>
            <a:ext cx="7643866" cy="1714512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 начальном этапе создания данной части Программы необходимо провести мониторинг учета образовательных потребностей, интересов и мотивов воспитанников, членов их семей и педагогов.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857224" y="2285992"/>
            <a:ext cx="7572428" cy="2143140"/>
          </a:xfrm>
          <a:prstGeom prst="downArrowCallou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На следующем этапе необходимо провести отбор нескольких образовательных программ различной направленности из числа парциальных или созданных самостоятельно образовательной организацией и отвечающих требованиям всех участников согласно их запросов и мотивации.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Поскольку парциальные программы не нуждаются в экспертизе можно делать ссылки на соответствующую методическую литературу, позволяющую ознакомиться с  их содержанием. </a:t>
            </a:r>
            <a:endParaRPr lang="ru-RU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28662" y="4500570"/>
            <a:ext cx="7500990" cy="2071702"/>
          </a:xfrm>
          <a:prstGeom prst="down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00100" y="4714884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Далее осуществляется собственно написание части программы с учетом выбранных программ и форм организации работы с воспитанниками.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500042"/>
            <a:ext cx="6357982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 соответствии с ФГОС ДО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Программа содержит 3 основных раздела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643866" cy="564360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1.Целевой раздел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42976" y="1428736"/>
            <a:ext cx="692948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1.1.Пояснительная записка.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-цели и задачи реализации Программы;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части, формируемой участниками образовательных отношений, указать цели и задачи, связанные с видовым своеобразием дошкольной образовательной организации, наличием приоритетных направлений деятельности в соответствии с лицензией на образовательную деятельность (статус ДОУ, участие в проектах и пр.), спецификой национальных, этнокультурных, демографических, климатических и иных условий, в которых осуществляется образовательная деятельность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-принципы и подходы к формированию Программы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-значимые для разработки и реализации Программы характеристики, в т.ч.      характеристики  особенностей развития детей раннего и дошкольного возраста;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информация о содержании части, формируемой участниками образовательных отношений, в т.ч. информация о дополнительных образовательных услугах, если таковые имеются.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1.2. Планируемые результаты освоения Программы.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Дополняется и конкретизируется описанием планируемых результатов в части, формируемой участниками образовательных отношений (это результаты работы по приоритетным направлениям, результаты, учитывающие особенности развития детей с ОВЗ и детей-инвалидов(если такие есть)  и др.).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643866" cy="564360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2. Содержательный раздел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57224" y="1428736"/>
            <a:ext cx="721523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2.1.Содержание образования по пяти образовательным областям.</a:t>
            </a:r>
          </a:p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Указать используемые вариативные программы дошкольного образования (парциальные, комплексные, примерные) и методические пособия, обеспечивающие реализацию данного содержания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2.2.Формы, способы, методы и средства реализации Программы.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2.3.Содержание образовательной деятельности по профессиональной коррекции нарушений развития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395</TotalTime>
  <Words>1921</Words>
  <PresentationFormat>Экран (4:3)</PresentationFormat>
  <Paragraphs>372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Основные подходы к формированию вариативной части основной образовательной программы дошкольного образования  в детском саду присмотра и оздоровления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к формированию вариативной части основной образовательной программы дошкольного образования в детском саду присмотра и оздоровления</dc:title>
  <dc:creator>Резеда Хамитовна</dc:creator>
  <cp:lastModifiedBy>Резеда Хамитовна</cp:lastModifiedBy>
  <cp:revision>56</cp:revision>
  <dcterms:created xsi:type="dcterms:W3CDTF">2014-09-24T17:31:12Z</dcterms:created>
  <dcterms:modified xsi:type="dcterms:W3CDTF">2014-09-26T06:48:40Z</dcterms:modified>
</cp:coreProperties>
</file>